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98" r:id="rId4"/>
    <p:sldId id="314" r:id="rId5"/>
    <p:sldId id="300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94CD6-E452-4E06-82C7-6713AC93B373}" v="57" dt="2023-09-28T14:47:4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60"/>
  </p:normalViewPr>
  <p:slideViewPr>
    <p:cSldViewPr>
      <p:cViewPr varScale="1">
        <p:scale>
          <a:sx n="142" d="100"/>
          <a:sy n="142" d="100"/>
        </p:scale>
        <p:origin x="7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Brian C" userId="d1228891-7f57-4a48-b026-0b1e60f746e4" providerId="ADAL" clId="{35C94CD6-E452-4E06-82C7-6713AC93B373}"/>
    <pc:docChg chg="undo custSel addSld delSld modSld">
      <pc:chgData name="Jones, Brian C" userId="d1228891-7f57-4a48-b026-0b1e60f746e4" providerId="ADAL" clId="{35C94CD6-E452-4E06-82C7-6713AC93B373}" dt="2023-09-28T14:47:47.686" v="323"/>
      <pc:docMkLst>
        <pc:docMk/>
      </pc:docMkLst>
      <pc:sldChg chg="modSp modAnim">
        <pc:chgData name="Jones, Brian C" userId="d1228891-7f57-4a48-b026-0b1e60f746e4" providerId="ADAL" clId="{35C94CD6-E452-4E06-82C7-6713AC93B373}" dt="2023-09-28T02:35:25.970" v="218" actId="20577"/>
        <pc:sldMkLst>
          <pc:docMk/>
          <pc:sldMk cId="685756053" sldId="298"/>
        </pc:sldMkLst>
        <pc:spChg chg="mod">
          <ac:chgData name="Jones, Brian C" userId="d1228891-7f57-4a48-b026-0b1e60f746e4" providerId="ADAL" clId="{35C94CD6-E452-4E06-82C7-6713AC93B373}" dt="2023-09-28T02:35:25.970" v="218" actId="20577"/>
          <ac:spMkLst>
            <pc:docMk/>
            <pc:sldMk cId="685756053" sldId="298"/>
            <ac:spMk id="7" creationId="{E09C415B-5D76-413C-AE2E-25A70F89115C}"/>
          </ac:spMkLst>
        </pc:spChg>
      </pc:sldChg>
      <pc:sldChg chg="modSp mod modAnim">
        <pc:chgData name="Jones, Brian C" userId="d1228891-7f57-4a48-b026-0b1e60f746e4" providerId="ADAL" clId="{35C94CD6-E452-4E06-82C7-6713AC93B373}" dt="2023-09-28T14:47:47.686" v="323"/>
        <pc:sldMkLst>
          <pc:docMk/>
          <pc:sldMk cId="1337698477" sldId="309"/>
        </pc:sldMkLst>
        <pc:spChg chg="mod">
          <ac:chgData name="Jones, Brian C" userId="d1228891-7f57-4a48-b026-0b1e60f746e4" providerId="ADAL" clId="{35C94CD6-E452-4E06-82C7-6713AC93B373}" dt="2023-09-28T02:38:23.605" v="249" actId="14100"/>
          <ac:spMkLst>
            <pc:docMk/>
            <pc:sldMk cId="1337698477" sldId="309"/>
            <ac:spMk id="2" creationId="{C5729EE2-CDF3-4E4C-AE57-D9812C95ACA4}"/>
          </ac:spMkLst>
        </pc:spChg>
        <pc:spChg chg="mod">
          <ac:chgData name="Jones, Brian C" userId="d1228891-7f57-4a48-b026-0b1e60f746e4" providerId="ADAL" clId="{35C94CD6-E452-4E06-82C7-6713AC93B373}" dt="2023-09-28T14:47:25.034" v="321" actId="20577"/>
          <ac:spMkLst>
            <pc:docMk/>
            <pc:sldMk cId="1337698477" sldId="309"/>
            <ac:spMk id="4" creationId="{3A9F58DB-447D-469F-9723-0BF4A122F292}"/>
          </ac:spMkLst>
        </pc:spChg>
      </pc:sldChg>
      <pc:sldChg chg="modSp mod">
        <pc:chgData name="Jones, Brian C" userId="d1228891-7f57-4a48-b026-0b1e60f746e4" providerId="ADAL" clId="{35C94CD6-E452-4E06-82C7-6713AC93B373}" dt="2023-09-28T02:38:34.019" v="267" actId="20577"/>
        <pc:sldMkLst>
          <pc:docMk/>
          <pc:sldMk cId="4283839518" sldId="310"/>
        </pc:sldMkLst>
        <pc:spChg chg="mod">
          <ac:chgData name="Jones, Brian C" userId="d1228891-7f57-4a48-b026-0b1e60f746e4" providerId="ADAL" clId="{35C94CD6-E452-4E06-82C7-6713AC93B373}" dt="2023-09-28T02:38:34.019" v="267" actId="20577"/>
          <ac:spMkLst>
            <pc:docMk/>
            <pc:sldMk cId="4283839518" sldId="310"/>
            <ac:spMk id="2" creationId="{C5729EE2-CDF3-4E4C-AE57-D9812C95ACA4}"/>
          </ac:spMkLst>
        </pc:spChg>
      </pc:sldChg>
      <pc:sldChg chg="del">
        <pc:chgData name="Jones, Brian C" userId="d1228891-7f57-4a48-b026-0b1e60f746e4" providerId="ADAL" clId="{35C94CD6-E452-4E06-82C7-6713AC93B373}" dt="2023-09-28T02:23:31.662" v="0" actId="47"/>
        <pc:sldMkLst>
          <pc:docMk/>
          <pc:sldMk cId="332939615" sldId="313"/>
        </pc:sldMkLst>
      </pc:sldChg>
      <pc:sldChg chg="new del">
        <pc:chgData name="Jones, Brian C" userId="d1228891-7f57-4a48-b026-0b1e60f746e4" providerId="ADAL" clId="{35C94CD6-E452-4E06-82C7-6713AC93B373}" dt="2023-09-28T02:31:40.181" v="3" actId="47"/>
        <pc:sldMkLst>
          <pc:docMk/>
          <pc:sldMk cId="2938570436" sldId="313"/>
        </pc:sldMkLst>
      </pc:sldChg>
      <pc:sldChg chg="delSp modSp new mod modAnim">
        <pc:chgData name="Jones, Brian C" userId="d1228891-7f57-4a48-b026-0b1e60f746e4" providerId="ADAL" clId="{35C94CD6-E452-4E06-82C7-6713AC93B373}" dt="2023-09-28T14:31:07.920" v="287" actId="20577"/>
        <pc:sldMkLst>
          <pc:docMk/>
          <pc:sldMk cId="325089432" sldId="314"/>
        </pc:sldMkLst>
        <pc:spChg chg="mod">
          <ac:chgData name="Jones, Brian C" userId="d1228891-7f57-4a48-b026-0b1e60f746e4" providerId="ADAL" clId="{35C94CD6-E452-4E06-82C7-6713AC93B373}" dt="2023-09-28T02:31:47.169" v="18" actId="20577"/>
          <ac:spMkLst>
            <pc:docMk/>
            <pc:sldMk cId="325089432" sldId="314"/>
            <ac:spMk id="2" creationId="{53CDBFA2-D2D8-003C-B96B-D4BF11EF2A67}"/>
          </ac:spMkLst>
        </pc:spChg>
        <pc:spChg chg="del">
          <ac:chgData name="Jones, Brian C" userId="d1228891-7f57-4a48-b026-0b1e60f746e4" providerId="ADAL" clId="{35C94CD6-E452-4E06-82C7-6713AC93B373}" dt="2023-09-28T02:31:50.214" v="19" actId="478"/>
          <ac:spMkLst>
            <pc:docMk/>
            <pc:sldMk cId="325089432" sldId="314"/>
            <ac:spMk id="3" creationId="{5593CDDC-0D76-2050-C2AC-D7F0880EF53F}"/>
          </ac:spMkLst>
        </pc:spChg>
        <pc:spChg chg="mod">
          <ac:chgData name="Jones, Brian C" userId="d1228891-7f57-4a48-b026-0b1e60f746e4" providerId="ADAL" clId="{35C94CD6-E452-4E06-82C7-6713AC93B373}" dt="2023-09-28T14:31:07.920" v="287" actId="20577"/>
          <ac:spMkLst>
            <pc:docMk/>
            <pc:sldMk cId="325089432" sldId="314"/>
            <ac:spMk id="4" creationId="{BE022160-73D8-70B8-8BCB-B8791A939F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D083-F165-4CC2-A702-64C7E0C9AF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892E-2B55-4D6D-BB8E-32C6EB75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892E-2B55-4D6D-BB8E-32C6EB752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46" y="0"/>
            <a:ext cx="9144000" cy="305780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7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583"/>
            <a:ext cx="9144000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1707654"/>
            <a:ext cx="8229600" cy="27003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951570"/>
            <a:ext cx="6563072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383618"/>
            <a:ext cx="6563072" cy="3110899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779662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Brian Jones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08520" y="57933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Microaggressions and Building an Inclusive Culture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DD6215-37FB-4450-9EDB-CB1979EE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73A10E-00D4-4BCA-9F1D-6D621DCAF6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131590"/>
            <a:ext cx="8568952" cy="3564396"/>
          </a:xfrm>
        </p:spPr>
        <p:txBody>
          <a:bodyPr/>
          <a:lstStyle/>
          <a:p>
            <a:r>
              <a:rPr lang="en-US" sz="1800" dirty="0"/>
              <a:t>Janet approaches Mary and says, “Mary, I just love your hair, it’s so cute and curly, how do you get it to grow that way”, while simultaneously running her fingers through Mary’s hair.  </a:t>
            </a:r>
          </a:p>
          <a:p>
            <a:endParaRPr lang="en-US" sz="1800" dirty="0"/>
          </a:p>
          <a:p>
            <a:r>
              <a:rPr lang="en-US" sz="1800" dirty="0"/>
              <a:t>How would you handle this if you were Mary?  A coworker who saw it        happen?  A leader whom Mary confided 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8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DD6215-37FB-4450-9EDB-CB1979EE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73A10E-00D4-4BCA-9F1D-6D621DCAF6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131590"/>
            <a:ext cx="8640960" cy="3564396"/>
          </a:xfrm>
        </p:spPr>
        <p:txBody>
          <a:bodyPr/>
          <a:lstStyle/>
          <a:p>
            <a:r>
              <a:rPr lang="en-US" sz="1800" dirty="0"/>
              <a:t>During team meetings, Derek is starting to make a habit of cutting off female co workers when they are speaking.  He’s done it multiple times in different meetings, but only to females.  </a:t>
            </a:r>
          </a:p>
          <a:p>
            <a:endParaRPr lang="en-US" sz="1800" dirty="0"/>
          </a:p>
          <a:p>
            <a:r>
              <a:rPr lang="en-US" sz="1800" dirty="0"/>
              <a:t>How would you handle this if you were one of the employees he cut off?  A coworker in the meeting?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DD6215-37FB-4450-9EDB-CB1979EE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73A10E-00D4-4BCA-9F1D-6D621DCAF6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131590"/>
            <a:ext cx="8640960" cy="3564396"/>
          </a:xfrm>
        </p:spPr>
        <p:txBody>
          <a:bodyPr/>
          <a:lstStyle/>
          <a:p>
            <a:r>
              <a:rPr lang="en-US" sz="1800" dirty="0"/>
              <a:t>Tim and Brian are having a conversation about putting on a company event  for Black History Month and Tim says, “We should really get input from some black employees for this event.  Oh yeah Brian, I guess you’re black, I don’t  even think of you that way”.  </a:t>
            </a:r>
          </a:p>
          <a:p>
            <a:endParaRPr lang="en-US" sz="1800" dirty="0"/>
          </a:p>
          <a:p>
            <a:r>
              <a:rPr lang="en-US" sz="1800" dirty="0"/>
              <a:t>How would you handle this if you were Brian?  A coworker who saw it        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4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51435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988A225-3F7C-4193-B778-0EA6952A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2" y="3570099"/>
            <a:ext cx="3820197" cy="1333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>
              <a:lnSpc>
                <a:spcPct val="90000"/>
              </a:lnSpc>
            </a:pPr>
            <a:r>
              <a:rPr lang="en-US" sz="3000">
                <a:solidFill>
                  <a:schemeClr val="tx1"/>
                </a:solidFill>
                <a:latin typeface="+mj-lt"/>
                <a:cs typeface="+mj-cs"/>
              </a:rPr>
              <a:t>Having Difficult Conversations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E4C223-A907-493F-81EC-FDFD5DAB1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2" r="4147" b="1"/>
          <a:stretch/>
        </p:blipFill>
        <p:spPr>
          <a:xfrm>
            <a:off x="20" y="2154"/>
            <a:ext cx="9143980" cy="3446965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62440D-9C8A-42D7-A7E5-403362779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0029" y="3575745"/>
            <a:ext cx="3880210" cy="1327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Allow them to really hear you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Meet them where they are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Be clear in message</a:t>
            </a:r>
          </a:p>
        </p:txBody>
      </p:sp>
    </p:spTree>
    <p:extLst>
      <p:ext uri="{BB962C8B-B14F-4D97-AF65-F5344CB8AC3E}">
        <p14:creationId xmlns:p14="http://schemas.microsoft.com/office/powerpoint/2010/main" val="244562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2794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729EE2-CDF3-4E4C-AE57-D9812C95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4" y="602216"/>
            <a:ext cx="3898987" cy="12494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atinLnBrk="0">
              <a:lnSpc>
                <a:spcPct val="90000"/>
              </a:lnSpc>
            </a:pPr>
            <a:r>
              <a:rPr lang="en-US" sz="3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Creating an Inclusive Culture as an Organization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F58DB-447D-469F-9723-0BF4A122F2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8356" y="1816261"/>
            <a:ext cx="3733184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Unconscious bias training for your team, especially your leaders  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Review Mentor Programs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BRG/ERG’s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Review Evaluation Process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Mitigate bias in the hiring process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Roundtable discussions about current events</a:t>
            </a:r>
          </a:p>
          <a:p>
            <a:pPr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553964"/>
            <a:ext cx="3750329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2A3FE143-A12C-4944-ABEE-E115F8C40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294" y="1221816"/>
            <a:ext cx="2715016" cy="2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C2F59-DEDA-47AF-A6C0-EA22A80F8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" b="8420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29EE2-CDF3-4E4C-AE57-D9812C95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>
              <a:lnSpc>
                <a:spcPct val="90000"/>
              </a:lnSpc>
            </a:pPr>
            <a:r>
              <a:rPr lang="en-US" sz="2700" dirty="0">
                <a:solidFill>
                  <a:schemeClr val="tx1"/>
                </a:solidFill>
                <a:latin typeface="+mj-lt"/>
                <a:cs typeface="+mj-cs"/>
              </a:rPr>
              <a:t>Creating an Inclusive Culture as an Individual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F58DB-447D-469F-9723-0BF4A122F2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137" y="2563179"/>
            <a:ext cx="3444765" cy="196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</a:rPr>
              <a:t>Be an active advocate for your team-mates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</a:rPr>
              <a:t>Actively seek diverse opinions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</a:rPr>
              <a:t>Get to know someone new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</a:rPr>
              <a:t>Show humility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</a:rPr>
              <a:t>Inclusive virtual backgrounds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</a:rPr>
              <a:t>Using pronouns in email signature, etc</a:t>
            </a:r>
          </a:p>
          <a:p>
            <a:pPr marL="285750" lvl="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</a:rPr>
              <a:t>Offer space for others to share in meetings</a:t>
            </a:r>
          </a:p>
          <a:p>
            <a:pPr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2794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96F007-CB81-429B-9393-203125E8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60" y="771550"/>
            <a:ext cx="4691075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000000"/>
                </a:solidFill>
              </a:rPr>
              <a:t>Return on Investment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E8DD20-1522-4431-B05C-3DA2BC39F5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8356" y="1816261"/>
            <a:ext cx="3901636" cy="2729467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Only investment is effort and small amount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Higher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Higher Retention</a:t>
            </a: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553964"/>
            <a:ext cx="3750329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Graphic 10" descr="Upward trend">
            <a:extLst>
              <a:ext uri="{FF2B5EF4-FFF2-40B4-BE49-F238E27FC236}">
                <a16:creationId xmlns:a16="http://schemas.microsoft.com/office/drawing/2014/main" id="{3103B6AF-01F1-40AD-82D7-39B9F1A4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294" y="1221816"/>
            <a:ext cx="2715016" cy="2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AC9A0E9-B5E0-4D7F-A998-8C49207500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25" r="96122">
                        <a14:foregroundMark x1="54294" y1="21429" x2="54294" y2="21429"/>
                        <a14:foregroundMark x1="55956" y1="42857" x2="55956" y2="42857"/>
                        <a14:foregroundMark x1="96122" y1="67143" x2="96122" y2="67143"/>
                        <a14:foregroundMark x1="90305" y1="90000" x2="90305" y2="90000"/>
                        <a14:foregroundMark x1="72576" y1="64286" x2="72576" y2="64286"/>
                        <a14:foregroundMark x1="72576" y1="48571" x2="72576" y2="48571"/>
                        <a14:foregroundMark x1="41828" y1="57857" x2="41828" y2="57857"/>
                        <a14:foregroundMark x1="26039" y1="41429" x2="26039" y2="41429"/>
                        <a14:foregroundMark x1="6925" y1="42143" x2="6925" y2="4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3518"/>
            <a:ext cx="3899233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05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7437AB-4952-48A4-92EF-913C86C4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9C415B-5D76-413C-AE2E-25A70F8911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47664" y="1203598"/>
            <a:ext cx="7524328" cy="41764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Understanding Microaggressions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Being an advocate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Handling difficult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Creating an inclusive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857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BFA2-D2D8-003C-B96B-D4BF11EF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Norms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22160-73D8-70B8-8BCB-B8791A939F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131590"/>
            <a:ext cx="8229600" cy="34923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Share to your comfort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Embrace discomfort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Address the issue, not the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Allow room for others to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Any others?</a:t>
            </a:r>
          </a:p>
        </p:txBody>
      </p:sp>
    </p:spTree>
    <p:extLst>
      <p:ext uri="{BB962C8B-B14F-4D97-AF65-F5344CB8AC3E}">
        <p14:creationId xmlns:p14="http://schemas.microsoft.com/office/powerpoint/2010/main" val="3250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7479" y="0"/>
            <a:ext cx="4816290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18A2EF-6ED3-4A6D-9EEF-DF6515F0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5" y="602216"/>
            <a:ext cx="3574747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27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87403D-BE32-4C2F-B1C5-B255D93E03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3504" y="1816262"/>
            <a:ext cx="3574461" cy="2515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“I love working with you, you think just like a man”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“I would’ve never guessed you grew up in a bad neighborhood, you act so professional”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“I know you said you are from Des Moines, but where are you REALLY from, like, before Iowa”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“You and your partner are so cute, I love gay couples!  Why don’t you give him a kiss!”</a:t>
            </a:r>
          </a:p>
        </p:txBody>
      </p:sp>
      <p:sp>
        <p:nvSpPr>
          <p:cNvPr id="2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5340" y="435869"/>
            <a:ext cx="4098660" cy="470763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7BB9A-F3FE-482D-BFF1-53FC7E8C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3" y1="28962" x2="35273" y2="28962"/>
                        <a14:foregroundMark x1="50182" y1="44262" x2="50182" y2="44262"/>
                        <a14:foregroundMark x1="70182" y1="53552" x2="70182" y2="53552"/>
                        <a14:foregroundMark x1="76000" y1="43169" x2="76000" y2="43169"/>
                        <a14:foregroundMark x1="74545" y1="57377" x2="74545" y2="57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1294" y="1884404"/>
            <a:ext cx="3106674" cy="20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C348048-3656-4C2C-AE8F-FEBDF5ED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602216"/>
            <a:ext cx="4033870" cy="10905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000000"/>
                </a:solidFill>
              </a:rPr>
              <a:t>What are </a:t>
            </a:r>
            <a:br>
              <a:rPr lang="en-US" sz="3400" dirty="0">
                <a:solidFill>
                  <a:srgbClr val="000000"/>
                </a:solidFill>
              </a:rPr>
            </a:br>
            <a:r>
              <a:rPr lang="en-US" sz="3400" dirty="0">
                <a:solidFill>
                  <a:srgbClr val="000000"/>
                </a:solidFill>
              </a:rPr>
              <a:t>Microaggressions?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446788-4085-4C6A-8876-7678A38C4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38" r="1825" b="5"/>
          <a:stretch/>
        </p:blipFill>
        <p:spPr>
          <a:xfrm>
            <a:off x="179512" y="843558"/>
            <a:ext cx="3251710" cy="340342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AFFF41-2DE0-46E1-B752-CF0C5824D2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67930" y="1816261"/>
            <a:ext cx="3892502" cy="27294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The everyday slights, indignities, put-downs and insults that people of color, women, LGBT        populations and other marginalized people      experience in their day-to-day interactions.  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A microaggression can appear to be a             compliment but contain a “metacommunication” or hidden insult to the target group to which it  is delivered.  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They are often outside the level of conscious    awareness of the perpetrator, which means they can be unintentional.  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91480-B188-4004-B586-5672A84B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3843"/>
            <a:ext cx="4080055" cy="12695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Intent vs Impact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F26408-A23B-4619-8137-05B79092BF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1490" y="1931275"/>
            <a:ext cx="3917646" cy="25966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well intended, often attempt  at compliment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Actually disparaging to one or more  of your identities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Unconscious bias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5EE71-4C87-4975-92CC-9E5070129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044" t="3424" r="11042" b="4357"/>
          <a:stretch/>
        </p:blipFill>
        <p:spPr>
          <a:xfrm>
            <a:off x="4409136" y="10"/>
            <a:ext cx="4734864" cy="5091963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01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96EDD1-82C1-4A1A-BF52-B6F65405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221" y="1047216"/>
            <a:ext cx="3501193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 over time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9916" cy="2661397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0" y="2881640"/>
            <a:ext cx="2490867" cy="2261859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5897" y="1872501"/>
            <a:ext cx="2338578" cy="233857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F20A7-826F-4FDB-82B2-35CF3DF4B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669341" y="1995945"/>
            <a:ext cx="2091690" cy="209169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02829-6A14-4343-B72A-6761C3698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7" r="4512" b="2"/>
          <a:stretch/>
        </p:blipFill>
        <p:spPr>
          <a:xfrm>
            <a:off x="20" y="10"/>
            <a:ext cx="2975959" cy="253745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44FCE-EA39-4B46-B631-B130CAE0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9646"/>
          <a:stretch/>
        </p:blipFill>
        <p:spPr>
          <a:xfrm>
            <a:off x="3618" y="3005445"/>
            <a:ext cx="2366304" cy="2138061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1E85C3-335B-4D5B-AD9B-5BC3526054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05222" y="2153986"/>
            <a:ext cx="3501192" cy="2386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Mosquito bite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Repeatedly 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Situation could explode   </a:t>
            </a:r>
          </a:p>
        </p:txBody>
      </p:sp>
    </p:spTree>
    <p:extLst>
      <p:ext uri="{BB962C8B-B14F-4D97-AF65-F5344CB8AC3E}">
        <p14:creationId xmlns:p14="http://schemas.microsoft.com/office/powerpoint/2010/main" val="244339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987816" y="303193"/>
            <a:ext cx="5831572" cy="4538798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B8ED29-9E94-4D4D-9366-EF48FD9F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349257"/>
            <a:ext cx="4088628" cy="2065951"/>
          </a:xfrm>
        </p:spPr>
        <p:txBody>
          <a:bodyPr anchor="b">
            <a:normAutofit/>
          </a:bodyPr>
          <a:lstStyle/>
          <a:p>
            <a:r>
              <a:rPr lang="en-US" sz="3000" dirty="0"/>
              <a:t>Being an Advocate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3EB29-3DAA-42A6-ADB0-6982DB3C44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3900" y="2545176"/>
            <a:ext cx="2263914" cy="23428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Address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Create a culture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D40C559-2B46-4214-A80C-71C0858C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75" y="3014223"/>
            <a:ext cx="1404785" cy="1404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ED9DE-37F5-4B09-B92B-BF1534CC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2" y="1432390"/>
            <a:ext cx="1627679" cy="21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51435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316044D-B64E-4E25-A94D-F4E7842B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2" y="3570099"/>
            <a:ext cx="3820197" cy="1333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>
              <a:lnSpc>
                <a:spcPct val="90000"/>
              </a:lnSpc>
            </a:pPr>
            <a:r>
              <a:rPr lang="en-US" sz="3000">
                <a:solidFill>
                  <a:schemeClr val="tx1"/>
                </a:solidFill>
                <a:latin typeface="+mj-lt"/>
                <a:cs typeface="+mj-cs"/>
              </a:rPr>
              <a:t>Having Difficult Conversations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D55D2A-2DDA-48EC-A6F9-1471AD126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02" r="4147" b="1"/>
          <a:stretch/>
        </p:blipFill>
        <p:spPr>
          <a:xfrm>
            <a:off x="20" y="2154"/>
            <a:ext cx="9143980" cy="3446965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467EB6-7FC7-42FF-9A8F-8205087A21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0029" y="3575745"/>
            <a:ext cx="3880210" cy="1327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Extend Grace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Address the issue, not the person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Use “I” statements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Clearly state why it was a problem</a:t>
            </a:r>
          </a:p>
          <a:p>
            <a:pPr marL="285750"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Offer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3611446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597</Words>
  <Application>Microsoft Office PowerPoint</Application>
  <PresentationFormat>On-screen Show (16:9)</PresentationFormat>
  <Paragraphs>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Office Theme</vt:lpstr>
      <vt:lpstr>Custom Design</vt:lpstr>
      <vt:lpstr>PowerPoint Presentation</vt:lpstr>
      <vt:lpstr>In this session</vt:lpstr>
      <vt:lpstr>Community Norms</vt:lpstr>
      <vt:lpstr>Examples</vt:lpstr>
      <vt:lpstr>What are  Microaggressions?</vt:lpstr>
      <vt:lpstr>Intent vs Impact</vt:lpstr>
      <vt:lpstr>Impact over time</vt:lpstr>
      <vt:lpstr>Being an Advocate</vt:lpstr>
      <vt:lpstr>Having Difficult Conversations</vt:lpstr>
      <vt:lpstr>Case Study #1</vt:lpstr>
      <vt:lpstr>Case Study #2</vt:lpstr>
      <vt:lpstr>Case Study #3</vt:lpstr>
      <vt:lpstr>Having Difficult Conversations</vt:lpstr>
      <vt:lpstr>Creating an Inclusive Culture as an Organization</vt:lpstr>
      <vt:lpstr>Creating an Inclusive Culture as an Individual</vt:lpstr>
      <vt:lpstr>Return on Investment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Brian C</dc:creator>
  <cp:lastModifiedBy>Jones, Brian C</cp:lastModifiedBy>
  <cp:revision>6</cp:revision>
  <dcterms:created xsi:type="dcterms:W3CDTF">2020-10-20T19:56:11Z</dcterms:created>
  <dcterms:modified xsi:type="dcterms:W3CDTF">2023-09-28T14:47:52Z</dcterms:modified>
</cp:coreProperties>
</file>